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4"/>
  </p:notes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9" autoAdjust="0"/>
    <p:restoredTop sz="83598" autoAdjust="0"/>
  </p:normalViewPr>
  <p:slideViewPr>
    <p:cSldViewPr snapToGrid="0">
      <p:cViewPr varScale="1">
        <p:scale>
          <a:sx n="45" d="100"/>
          <a:sy n="45" d="100"/>
        </p:scale>
        <p:origin x="1109" y="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11B1ED-0FBD-49C1-B05A-69097A3F98C2}" type="datetimeFigureOut">
              <a:rPr lang="en-US" smtClean="0"/>
              <a:t>2/3/2019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2B406D-CF8D-4CAF-8363-A5992D346E55}" type="slidenum">
              <a:rPr lang="en-US" smtClean="0"/>
              <a:t>‹#›</a:t>
            </a:fld>
            <a:endParaRPr lang="en-US"/>
          </a:p>
        </p:txBody>
      </p:sp>
    </p:spTree>
    <p:extLst>
      <p:ext uri="{BB962C8B-B14F-4D97-AF65-F5344CB8AC3E}">
        <p14:creationId xmlns:p14="http://schemas.microsoft.com/office/powerpoint/2010/main" val="26301449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ü"/>
            </a:pPr>
            <a:r>
              <a:rPr lang="en-US" dirty="0"/>
              <a:t>It is the responsibility of the management of every organization to ensure that their employees are safe which will result in increased human performance and productivity. </a:t>
            </a:r>
          </a:p>
          <a:p>
            <a:pPr marL="171450" indent="-171450">
              <a:buFont typeface="Wingdings" panose="05000000000000000000" pitchFamily="2" charset="2"/>
              <a:buChar char="ü"/>
            </a:pPr>
            <a:r>
              <a:rPr lang="en-US" dirty="0"/>
              <a:t>All ergonomic issues identified within the workplace should be eliminated using the best systematic improvement process (Amah &amp; </a:t>
            </a:r>
            <a:r>
              <a:rPr lang="en-US" dirty="0" err="1"/>
              <a:t>Ahiauzu</a:t>
            </a:r>
            <a:r>
              <a:rPr lang="en-US" dirty="0"/>
              <a:t>, 2013). </a:t>
            </a:r>
          </a:p>
        </p:txBody>
      </p:sp>
      <p:sp>
        <p:nvSpPr>
          <p:cNvPr id="4" name="Slide Number Placeholder 3"/>
          <p:cNvSpPr>
            <a:spLocks noGrp="1"/>
          </p:cNvSpPr>
          <p:nvPr>
            <p:ph type="sldNum" sz="quarter" idx="10"/>
          </p:nvPr>
        </p:nvSpPr>
        <p:spPr/>
        <p:txBody>
          <a:bodyPr/>
          <a:lstStyle/>
          <a:p>
            <a:fld id="{0A2B406D-CF8D-4CAF-8363-A5992D346E55}" type="slidenum">
              <a:rPr lang="en-US" smtClean="0"/>
              <a:t>2</a:t>
            </a:fld>
            <a:endParaRPr lang="en-US"/>
          </a:p>
        </p:txBody>
      </p:sp>
    </p:spTree>
    <p:extLst>
      <p:ext uri="{BB962C8B-B14F-4D97-AF65-F5344CB8AC3E}">
        <p14:creationId xmlns:p14="http://schemas.microsoft.com/office/powerpoint/2010/main" val="2088179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ü"/>
            </a:pPr>
            <a:r>
              <a:rPr lang="en-US" dirty="0"/>
              <a:t>One of the issues I noted is that most of the work task in the workstation were repetitive and were mostly controlled by hours due to the existence of production targets an aspect that could bring harm to the employees.</a:t>
            </a:r>
          </a:p>
          <a:p>
            <a:pPr marL="171450" indent="-171450">
              <a:buFont typeface="Wingdings" panose="05000000000000000000" pitchFamily="2" charset="2"/>
              <a:buChar char="ü"/>
            </a:pPr>
            <a:r>
              <a:rPr lang="en-US" dirty="0"/>
              <a:t>Additionally, many of the tasks required human body high force loads. </a:t>
            </a:r>
          </a:p>
          <a:p>
            <a:pPr marL="171450" indent="-171450">
              <a:buFont typeface="Wingdings" panose="05000000000000000000" pitchFamily="2" charset="2"/>
              <a:buChar char="ü"/>
            </a:pPr>
            <a:r>
              <a:rPr lang="en-US" dirty="0"/>
              <a:t>Lastly, I also noted that most of the workers were sitting in awkward postures which could be much harm to them and could even lead to Musculoskeletal Disorders or MSDs (Van </a:t>
            </a:r>
            <a:r>
              <a:rPr lang="en-US" dirty="0" err="1"/>
              <a:t>Eerd</a:t>
            </a:r>
            <a:r>
              <a:rPr lang="en-US" dirty="0"/>
              <a:t>, et al., 2016).</a:t>
            </a:r>
          </a:p>
        </p:txBody>
      </p:sp>
      <p:sp>
        <p:nvSpPr>
          <p:cNvPr id="4" name="Slide Number Placeholder 3"/>
          <p:cNvSpPr>
            <a:spLocks noGrp="1"/>
          </p:cNvSpPr>
          <p:nvPr>
            <p:ph type="sldNum" sz="quarter" idx="10"/>
          </p:nvPr>
        </p:nvSpPr>
        <p:spPr/>
        <p:txBody>
          <a:bodyPr/>
          <a:lstStyle/>
          <a:p>
            <a:fld id="{0A2B406D-CF8D-4CAF-8363-A5992D346E55}" type="slidenum">
              <a:rPr lang="en-US" smtClean="0"/>
              <a:t>3</a:t>
            </a:fld>
            <a:endParaRPr lang="en-US"/>
          </a:p>
        </p:txBody>
      </p:sp>
    </p:spTree>
    <p:extLst>
      <p:ext uri="{BB962C8B-B14F-4D97-AF65-F5344CB8AC3E}">
        <p14:creationId xmlns:p14="http://schemas.microsoft.com/office/powerpoint/2010/main" val="1209103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dirty="0"/>
              <a:t>The most effective strategy that the Workstation requires is a world-class ergonomics program since it would bring impact to the entire organizations and acts as a strategic continuous improvement process.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dirty="0"/>
              <a:t>However, the management can engage in other strategies such as doing regular inspections at the work station, regularly training the employees on improvement processes within the workplace as well as training all new workers, and lastly the management can also engage in maintaining records of all training activities, incident investigations, inspections and many more workstation activities (Workplace Ergonomics 101 | </a:t>
            </a:r>
            <a:r>
              <a:rPr lang="en-US" dirty="0" err="1"/>
              <a:t>ErgoPlus</a:t>
            </a:r>
            <a:r>
              <a:rPr lang="en-US" dirty="0"/>
              <a:t>, </a:t>
            </a:r>
            <a:r>
              <a:rPr lang="en-US" dirty="0" err="1"/>
              <a:t>n.d.</a:t>
            </a:r>
            <a:r>
              <a:rPr lang="en-US" dirty="0"/>
              <a:t>). </a:t>
            </a:r>
          </a:p>
        </p:txBody>
      </p:sp>
      <p:sp>
        <p:nvSpPr>
          <p:cNvPr id="4" name="Slide Number Placeholder 3"/>
          <p:cNvSpPr>
            <a:spLocks noGrp="1"/>
          </p:cNvSpPr>
          <p:nvPr>
            <p:ph type="sldNum" sz="quarter" idx="10"/>
          </p:nvPr>
        </p:nvSpPr>
        <p:spPr/>
        <p:txBody>
          <a:bodyPr/>
          <a:lstStyle/>
          <a:p>
            <a:fld id="{0A2B406D-CF8D-4CAF-8363-A5992D346E55}" type="slidenum">
              <a:rPr lang="en-US" smtClean="0"/>
              <a:t>4</a:t>
            </a:fld>
            <a:endParaRPr lang="en-US"/>
          </a:p>
        </p:txBody>
      </p:sp>
    </p:spTree>
    <p:extLst>
      <p:ext uri="{BB962C8B-B14F-4D97-AF65-F5344CB8AC3E}">
        <p14:creationId xmlns:p14="http://schemas.microsoft.com/office/powerpoint/2010/main" val="3473994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dirty="0"/>
              <a:t>An</a:t>
            </a:r>
            <a:r>
              <a:rPr lang="en-US" baseline="0" dirty="0"/>
              <a:t> effective ergonomics process with precisely be much beneficial to the organization especially in the long-run.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baseline="0" dirty="0"/>
              <a:t>With systematic reduction of ergonomic risk factors, the organization precisely reduce its costs (costs utilized in compensating workers), production will precisely increase, the quality of output with significantly improve, the engagement of the employees with increase substantially, and lastly, a much safer culture will be created (</a:t>
            </a:r>
            <a:r>
              <a:rPr lang="en-US" dirty="0"/>
              <a:t>Workplace Ergonomics 101 | </a:t>
            </a:r>
            <a:r>
              <a:rPr lang="en-US" dirty="0" err="1"/>
              <a:t>ErgoPlus</a:t>
            </a:r>
            <a:r>
              <a:rPr lang="en-US" dirty="0"/>
              <a:t>,</a:t>
            </a:r>
            <a:r>
              <a:rPr lang="en-US" baseline="0" dirty="0"/>
              <a:t> </a:t>
            </a:r>
            <a:r>
              <a:rPr lang="en-US" dirty="0" err="1"/>
              <a:t>n.d.</a:t>
            </a:r>
            <a:r>
              <a:rPr lang="en-US" dirty="0"/>
              <a:t>)</a:t>
            </a:r>
            <a:r>
              <a:rPr lang="en-US" baseline="0" dirty="0"/>
              <a:t>. </a:t>
            </a:r>
            <a:endParaRPr lang="en-US" dirty="0"/>
          </a:p>
        </p:txBody>
      </p:sp>
      <p:sp>
        <p:nvSpPr>
          <p:cNvPr id="4" name="Slide Number Placeholder 3"/>
          <p:cNvSpPr>
            <a:spLocks noGrp="1"/>
          </p:cNvSpPr>
          <p:nvPr>
            <p:ph type="sldNum" sz="quarter" idx="10"/>
          </p:nvPr>
        </p:nvSpPr>
        <p:spPr/>
        <p:txBody>
          <a:bodyPr/>
          <a:lstStyle/>
          <a:p>
            <a:fld id="{0A2B406D-CF8D-4CAF-8363-A5992D346E55}" type="slidenum">
              <a:rPr lang="en-US" smtClean="0"/>
              <a:t>5</a:t>
            </a:fld>
            <a:endParaRPr lang="en-US"/>
          </a:p>
        </p:txBody>
      </p:sp>
    </p:spTree>
    <p:extLst>
      <p:ext uri="{BB962C8B-B14F-4D97-AF65-F5344CB8AC3E}">
        <p14:creationId xmlns:p14="http://schemas.microsoft.com/office/powerpoint/2010/main" val="345687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dirty="0"/>
              <a:t>Precisely, a proactive ergonomics process usually makes identification of any ergonomic risk that might be intending to arise at the workplace and effectively uses any of the two common controls to ensure that the risk is mitigated before any injury occurs (Van </a:t>
            </a:r>
            <a:r>
              <a:rPr lang="en-US" dirty="0" err="1"/>
              <a:t>Eerd</a:t>
            </a:r>
            <a:r>
              <a:rPr lang="en-US" dirty="0"/>
              <a:t>, et al., 2016). </a:t>
            </a:r>
          </a:p>
        </p:txBody>
      </p:sp>
      <p:sp>
        <p:nvSpPr>
          <p:cNvPr id="4" name="Slide Number Placeholder 3"/>
          <p:cNvSpPr>
            <a:spLocks noGrp="1"/>
          </p:cNvSpPr>
          <p:nvPr>
            <p:ph type="sldNum" sz="quarter" idx="10"/>
          </p:nvPr>
        </p:nvSpPr>
        <p:spPr/>
        <p:txBody>
          <a:bodyPr/>
          <a:lstStyle/>
          <a:p>
            <a:fld id="{0A2B406D-CF8D-4CAF-8363-A5992D346E55}" type="slidenum">
              <a:rPr lang="en-US" smtClean="0"/>
              <a:t>6</a:t>
            </a:fld>
            <a:endParaRPr lang="en-US"/>
          </a:p>
        </p:txBody>
      </p:sp>
    </p:spTree>
    <p:extLst>
      <p:ext uri="{BB962C8B-B14F-4D97-AF65-F5344CB8AC3E}">
        <p14:creationId xmlns:p14="http://schemas.microsoft.com/office/powerpoint/2010/main" val="21588695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dirty="0"/>
              <a:t>There are several steps that I do recommend for the management of the workstation to followed to implement a world-class Ergonomics improvement process.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dirty="0"/>
              <a:t>First, the list for the prioritized jobs should be developed by the Ergonomic team by conducting an employee survey or using safety data available.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dirty="0"/>
              <a:t>Secondly, they need you to conduct an ergonomic analysis which will help identify the risks of each job in the work station hence being able to develop a precise ergonomic opportunity list.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dirty="0"/>
              <a:t>Thirdly, an ergonomic opportunity list should be developed to help in prioritizing the organization resources paving the way for effective control measures for identified risks to be put in place (Workplace Ergonomics 101 | </a:t>
            </a:r>
            <a:r>
              <a:rPr lang="en-US" dirty="0" err="1"/>
              <a:t>ErgoPlus</a:t>
            </a:r>
            <a:r>
              <a:rPr lang="en-US" dirty="0"/>
              <a:t>, </a:t>
            </a:r>
            <a:r>
              <a:rPr lang="en-US" dirty="0" err="1"/>
              <a:t>n.d.</a:t>
            </a:r>
            <a:r>
              <a:rPr lang="en-US" dirty="0"/>
              <a:t>). </a:t>
            </a:r>
          </a:p>
        </p:txBody>
      </p:sp>
      <p:sp>
        <p:nvSpPr>
          <p:cNvPr id="4" name="Slide Number Placeholder 3"/>
          <p:cNvSpPr>
            <a:spLocks noGrp="1"/>
          </p:cNvSpPr>
          <p:nvPr>
            <p:ph type="sldNum" sz="quarter" idx="10"/>
          </p:nvPr>
        </p:nvSpPr>
        <p:spPr/>
        <p:txBody>
          <a:bodyPr/>
          <a:lstStyle/>
          <a:p>
            <a:fld id="{0A2B406D-CF8D-4CAF-8363-A5992D346E55}" type="slidenum">
              <a:rPr lang="en-US" smtClean="0"/>
              <a:t>7</a:t>
            </a:fld>
            <a:endParaRPr lang="en-US"/>
          </a:p>
        </p:txBody>
      </p:sp>
    </p:spTree>
    <p:extLst>
      <p:ext uri="{BB962C8B-B14F-4D97-AF65-F5344CB8AC3E}">
        <p14:creationId xmlns:p14="http://schemas.microsoft.com/office/powerpoint/2010/main" val="17851026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dirty="0"/>
              <a:t>Step four of the program is to determine the best controls for implementation that can be precisely done by a multi-disciplinary team.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dirty="0"/>
              <a:t>Next, a cost justification needs to be done if the improvement requires a capital expenditure for approval to be awarded.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dirty="0"/>
              <a:t>Lastly, after all the improvements are put in place, the loop on the project should be precisely closed by an evaluation of the ergonomic improvement and measurement of its effectiveness (Workplace Ergonomics 101 | </a:t>
            </a:r>
            <a:r>
              <a:rPr lang="en-US" dirty="0" err="1"/>
              <a:t>ErgoPlus</a:t>
            </a:r>
            <a:r>
              <a:rPr lang="en-US" dirty="0"/>
              <a:t>, </a:t>
            </a:r>
            <a:r>
              <a:rPr lang="en-US" dirty="0" err="1"/>
              <a:t>n.d.</a:t>
            </a:r>
            <a:r>
              <a:rPr lang="en-US" dirty="0"/>
              <a:t>). </a:t>
            </a:r>
          </a:p>
        </p:txBody>
      </p:sp>
      <p:sp>
        <p:nvSpPr>
          <p:cNvPr id="4" name="Slide Number Placeholder 3"/>
          <p:cNvSpPr>
            <a:spLocks noGrp="1"/>
          </p:cNvSpPr>
          <p:nvPr>
            <p:ph type="sldNum" sz="quarter" idx="10"/>
          </p:nvPr>
        </p:nvSpPr>
        <p:spPr/>
        <p:txBody>
          <a:bodyPr/>
          <a:lstStyle/>
          <a:p>
            <a:fld id="{0A2B406D-CF8D-4CAF-8363-A5992D346E55}" type="slidenum">
              <a:rPr lang="en-US" smtClean="0"/>
              <a:t>8</a:t>
            </a:fld>
            <a:endParaRPr lang="en-US"/>
          </a:p>
        </p:txBody>
      </p:sp>
    </p:spTree>
    <p:extLst>
      <p:ext uri="{BB962C8B-B14F-4D97-AF65-F5344CB8AC3E}">
        <p14:creationId xmlns:p14="http://schemas.microsoft.com/office/powerpoint/2010/main" val="33639707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Wingdings" panose="05000000000000000000" pitchFamily="2" charset="2"/>
              <a:buChar char="ü"/>
            </a:pPr>
            <a:r>
              <a:rPr lang="en-US" dirty="0"/>
              <a:t>Various ergonomic assessment methods are much essential to the management of the workstation.  </a:t>
            </a:r>
          </a:p>
          <a:p>
            <a:pPr marL="171450" indent="-171450">
              <a:buFont typeface="Wingdings" panose="05000000000000000000" pitchFamily="2" charset="2"/>
              <a:buChar char="ü"/>
            </a:pPr>
            <a:r>
              <a:rPr lang="en-US" dirty="0"/>
              <a:t>The WISHA lifting calculator can effectively be used in combination with the NIOSH lifting equation for adequate assessment. </a:t>
            </a:r>
          </a:p>
          <a:p>
            <a:pPr marL="171450" indent="-171450">
              <a:buFont typeface="Wingdings" panose="05000000000000000000" pitchFamily="2" charset="2"/>
              <a:buChar char="ü"/>
            </a:pPr>
            <a:r>
              <a:rPr lang="en-US" dirty="0"/>
              <a:t>They are effective in the assessment of manual material handling risks that are associated with lowering and listing tasks in the workstation. </a:t>
            </a:r>
          </a:p>
          <a:p>
            <a:pPr marL="171450" indent="-171450">
              <a:buFont typeface="Wingdings" panose="05000000000000000000" pitchFamily="2" charset="2"/>
              <a:buChar char="ü"/>
            </a:pPr>
            <a:r>
              <a:rPr lang="en-US" dirty="0"/>
              <a:t>Rapid Entire Body Assessment can also be used which uses a systematic process to conduct the entire body evaluation to identify any safety risks associated with the job the employee is undertaking (Workplace Ergonomics 101 | </a:t>
            </a:r>
            <a:r>
              <a:rPr lang="en-US" dirty="0" err="1"/>
              <a:t>ErgoPlus</a:t>
            </a:r>
            <a:r>
              <a:rPr lang="en-US" dirty="0"/>
              <a:t>, </a:t>
            </a:r>
            <a:r>
              <a:rPr lang="en-US" dirty="0" err="1"/>
              <a:t>n.d.</a:t>
            </a:r>
            <a:r>
              <a:rPr lang="en-US" dirty="0"/>
              <a:t>). </a:t>
            </a:r>
          </a:p>
        </p:txBody>
      </p:sp>
      <p:sp>
        <p:nvSpPr>
          <p:cNvPr id="4" name="Slide Number Placeholder 3"/>
          <p:cNvSpPr>
            <a:spLocks noGrp="1"/>
          </p:cNvSpPr>
          <p:nvPr>
            <p:ph type="sldNum" sz="quarter" idx="10"/>
          </p:nvPr>
        </p:nvSpPr>
        <p:spPr/>
        <p:txBody>
          <a:bodyPr/>
          <a:lstStyle/>
          <a:p>
            <a:fld id="{0A2B406D-CF8D-4CAF-8363-A5992D346E55}" type="slidenum">
              <a:rPr lang="en-US" smtClean="0"/>
              <a:t>9</a:t>
            </a:fld>
            <a:endParaRPr lang="en-US"/>
          </a:p>
        </p:txBody>
      </p:sp>
    </p:spTree>
    <p:extLst>
      <p:ext uri="{BB962C8B-B14F-4D97-AF65-F5344CB8AC3E}">
        <p14:creationId xmlns:p14="http://schemas.microsoft.com/office/powerpoint/2010/main" val="27299430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dirty="0"/>
              <a:t>Rapid Upper Limb Assessment usually makes an assesses the postural and biomechanical load requirement of job demands and tasks on the upper extremities including the trunk and the neck.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dirty="0"/>
              <a:t>Liberty Mutual Manual Material Handling Tables can also be much helpful in assessment since it helps in making a comparison of data of each specific manual handling tasks against an appropriate table.  </a:t>
            </a:r>
          </a:p>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dirty="0"/>
              <a:t>Assessment of ergonomic risk factors including hand-arm vibration, lifting, repeated impacts, high hand force, highly repetitive motions, and awkward postures can all be done using Washington State Ergonomic and MSD Risk Assessment Checklist (Ahmed, 2018).</a:t>
            </a:r>
          </a:p>
        </p:txBody>
      </p:sp>
      <p:sp>
        <p:nvSpPr>
          <p:cNvPr id="4" name="Slide Number Placeholder 3"/>
          <p:cNvSpPr>
            <a:spLocks noGrp="1"/>
          </p:cNvSpPr>
          <p:nvPr>
            <p:ph type="sldNum" sz="quarter" idx="10"/>
          </p:nvPr>
        </p:nvSpPr>
        <p:spPr/>
        <p:txBody>
          <a:bodyPr/>
          <a:lstStyle/>
          <a:p>
            <a:fld id="{0A2B406D-CF8D-4CAF-8363-A5992D346E55}" type="slidenum">
              <a:rPr lang="en-US" smtClean="0"/>
              <a:t>10</a:t>
            </a:fld>
            <a:endParaRPr lang="en-US"/>
          </a:p>
        </p:txBody>
      </p:sp>
    </p:spTree>
    <p:extLst>
      <p:ext uri="{BB962C8B-B14F-4D97-AF65-F5344CB8AC3E}">
        <p14:creationId xmlns:p14="http://schemas.microsoft.com/office/powerpoint/2010/main" val="5435209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US" dirty="0"/>
              <a:t>Engineering controls and Administrative controls are the two broadly used ergonomic control tools. Usually, the engineering controls reduce and even eliminates awkward postures via ergonomic modifications since it seeks maintenance of a joint range of motion in the efforts of accomplishing work tasks within the mid-range of motion positions for vulnerable joints (Ahmed, 2018). </a:t>
            </a:r>
          </a:p>
        </p:txBody>
      </p:sp>
      <p:sp>
        <p:nvSpPr>
          <p:cNvPr id="4" name="Slide Number Placeholder 3"/>
          <p:cNvSpPr>
            <a:spLocks noGrp="1"/>
          </p:cNvSpPr>
          <p:nvPr>
            <p:ph type="sldNum" sz="quarter" idx="10"/>
          </p:nvPr>
        </p:nvSpPr>
        <p:spPr/>
        <p:txBody>
          <a:bodyPr/>
          <a:lstStyle/>
          <a:p>
            <a:fld id="{0A2B406D-CF8D-4CAF-8363-A5992D346E55}" type="slidenum">
              <a:rPr lang="en-US" smtClean="0"/>
              <a:t>11</a:t>
            </a:fld>
            <a:endParaRPr lang="en-US"/>
          </a:p>
        </p:txBody>
      </p:sp>
    </p:spTree>
    <p:extLst>
      <p:ext uri="{BB962C8B-B14F-4D97-AF65-F5344CB8AC3E}">
        <p14:creationId xmlns:p14="http://schemas.microsoft.com/office/powerpoint/2010/main" val="360339253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D200B3F0-A9BC-48CE-8EB6-ECE965069900}" type="datetimeFigureOut">
              <a:rPr lang="en-US" dirty="0"/>
              <a:pPr/>
              <a:t>2/3/2019</a:t>
            </a:fld>
            <a:endParaRPr lang="en-US" dirty="0"/>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r>
              <a:rPr lang="en-US" dirty="0"/>
              <a:t>
              </a:t>
            </a:r>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B20712A-F861-4AB0-A754-4F5A2033CD4B}" type="datetimeFigureOut">
              <a:rPr lang="en-US" dirty="0"/>
              <a:t>2/3/2019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4507B7-F2DC-4B2C-B14D-58A9766807A2}" type="datetimeFigureOut">
              <a:rPr lang="en-US" dirty="0"/>
              <a:t>2/3/2019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04A483D-5CB4-4842-8F2F-05D5276ACF63}" type="datetimeFigureOut">
              <a:rPr lang="en-US" dirty="0"/>
              <a:t>2/3/2019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1CE32E-9DC0-47C8-A657-48F5C3E4A10B}" type="datetimeFigureOut">
              <a:rPr lang="en-US" dirty="0"/>
              <a:t>2/3/2019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BDF5C0D-8C3A-4771-A43D-83937FC700D4}" type="datetimeFigureOut">
              <a:rPr lang="en-US" dirty="0"/>
              <a:t>2/3/2019</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203D2D6-FCC2-425A-A4A7-8058E8C01CB1}" type="datetimeFigureOut">
              <a:rPr lang="en-US" dirty="0"/>
              <a:t>2/3/2019</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8CF2683-E6E7-4CC3-9EEE-7854DD4F3545}" type="datetimeFigureOut">
              <a:rPr lang="en-US" dirty="0"/>
              <a:t>2/3/2019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120F81-B39D-4CBB-8BF3-5D6E395D0F72}" type="datetimeFigureOut">
              <a:rPr lang="en-US" dirty="0"/>
              <a:t>2/3/2019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DF9FFFF-3106-4DDB-AA62-0C80862170D6}" type="datetimeFigureOut">
              <a:rPr lang="en-US" dirty="0"/>
              <a:t>2/3/2019</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A3DA38B7-AE95-4DC8-9A51-7A71F545B098}" type="datetimeFigureOut">
              <a:rPr lang="en-US" dirty="0"/>
              <a:t>2/3/2019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en-US"/>
              <a:t>Click to edit Master title style</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6F1EC2B-8188-4AC2-9F0D-8D09C51D505A}" type="datetimeFigureOut">
              <a:rPr lang="en-US" dirty="0"/>
              <a:t>2/3/2019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212B75E-944F-430B-BE5F-C69FA8823C04}" type="datetimeFigureOut">
              <a:rPr lang="en-US" dirty="0"/>
              <a:t>2/3/2019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79AE0DC7-7F53-471C-A711-B3DA6F2535F3}" type="datetimeFigureOut">
              <a:rPr lang="en-US" dirty="0"/>
              <a:t>2/3/2019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3C1F4C9D-4618-451D-80C1-6A376BB42AB4}" type="datetimeFigureOut">
              <a:rPr lang="en-US" dirty="0"/>
              <a:t>2/3/2019</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54D2318-CE40-42F6-962A-4C6D6CF697DB}" type="datetimeFigureOut">
              <a:rPr lang="en-US" dirty="0"/>
              <a:t>2/3/2019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C476AC1-EB7F-4BEF-90D9-5764B50DAF8A}" type="datetimeFigureOut">
              <a:rPr lang="en-US" dirty="0"/>
              <a:t>2/3/2019</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564B320A-89BA-47B2-A525-92E8D10B06E4}" type="datetimeFigureOut">
              <a:rPr lang="en-US" dirty="0"/>
              <a:t>2/3/2019</a:t>
            </a:fld>
            <a:endParaRPr lang="en-US" dirty="0"/>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ergo-plus.com/workplace-ergonomic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219201"/>
            <a:ext cx="8825658" cy="1828800"/>
          </a:xfrm>
        </p:spPr>
        <p:txBody>
          <a:bodyPr/>
          <a:lstStyle/>
          <a:p>
            <a:pPr algn="ctr"/>
            <a:br>
              <a:rPr lang="en-US" dirty="0"/>
            </a:br>
            <a:r>
              <a:rPr lang="en-US" dirty="0"/>
              <a:t>Workplace Ergonomics</a:t>
            </a:r>
          </a:p>
        </p:txBody>
      </p:sp>
      <p:sp>
        <p:nvSpPr>
          <p:cNvPr id="3" name="Subtitle 2"/>
          <p:cNvSpPr>
            <a:spLocks noGrp="1"/>
          </p:cNvSpPr>
          <p:nvPr>
            <p:ph type="subTitle" idx="1"/>
          </p:nvPr>
        </p:nvSpPr>
        <p:spPr/>
        <p:txBody>
          <a:bodyPr/>
          <a:lstStyle/>
          <a:p>
            <a:r>
              <a:rPr lang="en-US" cap="none" dirty="0">
                <a:solidFill>
                  <a:schemeClr val="bg2"/>
                </a:solidFill>
              </a:rPr>
              <a:t>Jacqueline D. Dunson</a:t>
            </a:r>
          </a:p>
          <a:p>
            <a:r>
              <a:rPr lang="en-US" cap="none" dirty="0">
                <a:solidFill>
                  <a:schemeClr val="bg2"/>
                </a:solidFill>
              </a:rPr>
              <a:t>Columbia Southern University </a:t>
            </a:r>
          </a:p>
        </p:txBody>
      </p:sp>
    </p:spTree>
    <p:extLst>
      <p:ext uri="{BB962C8B-B14F-4D97-AF65-F5344CB8AC3E}">
        <p14:creationId xmlns:p14="http://schemas.microsoft.com/office/powerpoint/2010/main" val="30443564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a:xfrm>
            <a:off x="1154955" y="2603500"/>
            <a:ext cx="5809726" cy="3416300"/>
          </a:xfrm>
        </p:spPr>
        <p:txBody>
          <a:bodyPr>
            <a:normAutofit/>
          </a:bodyPr>
          <a:lstStyle/>
          <a:p>
            <a:r>
              <a:rPr lang="en-US" sz="2000" dirty="0"/>
              <a:t>Ergonomics generally refers to the workplace designing science  with consideration of the limitations and capabilities of employees.</a:t>
            </a:r>
          </a:p>
          <a:p>
            <a:r>
              <a:rPr lang="en-US" sz="2000" dirty="0"/>
              <a:t>A systematic ergonomics improvement process should always be put in place to remove all risk factors in workplace. </a:t>
            </a:r>
          </a:p>
          <a:p>
            <a:r>
              <a:rPr lang="en-US" sz="2000" dirty="0"/>
              <a:t>Each organization has a specific strategy of ensuring organizations safety.</a:t>
            </a:r>
          </a:p>
        </p:txBody>
      </p:sp>
      <p:pic>
        <p:nvPicPr>
          <p:cNvPr id="5" name="Picture 4"/>
          <p:cNvPicPr>
            <a:picLocks noChangeAspect="1"/>
          </p:cNvPicPr>
          <p:nvPr/>
        </p:nvPicPr>
        <p:blipFill>
          <a:blip r:embed="rId3"/>
          <a:stretch>
            <a:fillRect/>
          </a:stretch>
        </p:blipFill>
        <p:spPr>
          <a:xfrm>
            <a:off x="6964681" y="2603500"/>
            <a:ext cx="4221479" cy="3416300"/>
          </a:xfrm>
          <a:prstGeom prst="rect">
            <a:avLst/>
          </a:prstGeom>
        </p:spPr>
      </p:pic>
    </p:spTree>
    <p:extLst>
      <p:ext uri="{BB962C8B-B14F-4D97-AF65-F5344CB8AC3E}">
        <p14:creationId xmlns:p14="http://schemas.microsoft.com/office/powerpoint/2010/main" val="3739190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Issues Noted Regarding the Workstation</a:t>
            </a:r>
          </a:p>
        </p:txBody>
      </p:sp>
      <p:sp>
        <p:nvSpPr>
          <p:cNvPr id="3" name="Content Placeholder 2"/>
          <p:cNvSpPr>
            <a:spLocks noGrp="1"/>
          </p:cNvSpPr>
          <p:nvPr>
            <p:ph idx="1"/>
          </p:nvPr>
        </p:nvSpPr>
        <p:spPr>
          <a:xfrm>
            <a:off x="1154955" y="2603500"/>
            <a:ext cx="5169646" cy="3416300"/>
          </a:xfrm>
        </p:spPr>
        <p:txBody>
          <a:bodyPr>
            <a:normAutofit/>
          </a:bodyPr>
          <a:lstStyle/>
          <a:p>
            <a:r>
              <a:rPr lang="en-US" sz="3600" dirty="0"/>
              <a:t>High repetition</a:t>
            </a:r>
          </a:p>
          <a:p>
            <a:r>
              <a:rPr lang="en-US" sz="3600" dirty="0"/>
              <a:t>Forceful Executions</a:t>
            </a:r>
          </a:p>
          <a:p>
            <a:r>
              <a:rPr lang="en-US" sz="3600" dirty="0"/>
              <a:t>Repetitive/Sustained Awkward Postures</a:t>
            </a:r>
          </a:p>
        </p:txBody>
      </p:sp>
      <p:pic>
        <p:nvPicPr>
          <p:cNvPr id="4" name="Picture 3"/>
          <p:cNvPicPr>
            <a:picLocks noChangeAspect="1"/>
          </p:cNvPicPr>
          <p:nvPr/>
        </p:nvPicPr>
        <p:blipFill>
          <a:blip r:embed="rId3"/>
          <a:stretch>
            <a:fillRect/>
          </a:stretch>
        </p:blipFill>
        <p:spPr>
          <a:xfrm>
            <a:off x="6324601" y="2603500"/>
            <a:ext cx="5379719" cy="3416300"/>
          </a:xfrm>
          <a:prstGeom prst="rect">
            <a:avLst/>
          </a:prstGeom>
        </p:spPr>
      </p:pic>
    </p:spTree>
    <p:extLst>
      <p:ext uri="{BB962C8B-B14F-4D97-AF65-F5344CB8AC3E}">
        <p14:creationId xmlns:p14="http://schemas.microsoft.com/office/powerpoint/2010/main" val="9427198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76495"/>
            <a:ext cx="8761413" cy="1166630"/>
          </a:xfrm>
        </p:spPr>
        <p:txBody>
          <a:bodyPr/>
          <a:lstStyle/>
          <a:p>
            <a:r>
              <a:rPr lang="en-US" dirty="0"/>
              <a:t>Strategies for Improving the Safety of the Employees</a:t>
            </a:r>
          </a:p>
        </p:txBody>
      </p:sp>
      <p:sp>
        <p:nvSpPr>
          <p:cNvPr id="3" name="Content Placeholder 2"/>
          <p:cNvSpPr>
            <a:spLocks noGrp="1"/>
          </p:cNvSpPr>
          <p:nvPr>
            <p:ph idx="1"/>
          </p:nvPr>
        </p:nvSpPr>
        <p:spPr>
          <a:xfrm>
            <a:off x="1154955" y="2603500"/>
            <a:ext cx="5291565" cy="3416300"/>
          </a:xfrm>
        </p:spPr>
        <p:txBody>
          <a:bodyPr>
            <a:normAutofit/>
          </a:bodyPr>
          <a:lstStyle/>
          <a:p>
            <a:r>
              <a:rPr lang="en-US" sz="3000" dirty="0"/>
              <a:t>Creation of an ergonomics program</a:t>
            </a:r>
          </a:p>
          <a:p>
            <a:r>
              <a:rPr lang="en-US" sz="3000" dirty="0"/>
              <a:t>Regular Workplace inspection</a:t>
            </a:r>
          </a:p>
          <a:p>
            <a:r>
              <a:rPr lang="en-US" sz="3000" dirty="0"/>
              <a:t>Employees training</a:t>
            </a:r>
          </a:p>
          <a:p>
            <a:r>
              <a:rPr lang="en-US" sz="3000" dirty="0"/>
              <a:t>Record maintenance</a:t>
            </a:r>
          </a:p>
        </p:txBody>
      </p:sp>
      <p:pic>
        <p:nvPicPr>
          <p:cNvPr id="4" name="Picture 3"/>
          <p:cNvPicPr>
            <a:picLocks noChangeAspect="1"/>
          </p:cNvPicPr>
          <p:nvPr/>
        </p:nvPicPr>
        <p:blipFill>
          <a:blip r:embed="rId3"/>
          <a:stretch>
            <a:fillRect/>
          </a:stretch>
        </p:blipFill>
        <p:spPr>
          <a:xfrm>
            <a:off x="6446520" y="2603500"/>
            <a:ext cx="4762500" cy="3416300"/>
          </a:xfrm>
          <a:prstGeom prst="rect">
            <a:avLst/>
          </a:prstGeom>
        </p:spPr>
      </p:pic>
    </p:spTree>
    <p:extLst>
      <p:ext uri="{BB962C8B-B14F-4D97-AF65-F5344CB8AC3E}">
        <p14:creationId xmlns:p14="http://schemas.microsoft.com/office/powerpoint/2010/main" val="22176118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of Ergonomics process</a:t>
            </a:r>
          </a:p>
        </p:txBody>
      </p:sp>
      <p:sp>
        <p:nvSpPr>
          <p:cNvPr id="3" name="Content Placeholder 2"/>
          <p:cNvSpPr>
            <a:spLocks noGrp="1"/>
          </p:cNvSpPr>
          <p:nvPr>
            <p:ph idx="1"/>
          </p:nvPr>
        </p:nvSpPr>
        <p:spPr>
          <a:xfrm>
            <a:off x="1154955" y="2603500"/>
            <a:ext cx="4880086" cy="3416300"/>
          </a:xfrm>
        </p:spPr>
        <p:txBody>
          <a:bodyPr>
            <a:noAutofit/>
          </a:bodyPr>
          <a:lstStyle/>
          <a:p>
            <a:r>
              <a:rPr lang="en-US" sz="2800" dirty="0"/>
              <a:t>Cost reduction</a:t>
            </a:r>
          </a:p>
          <a:p>
            <a:r>
              <a:rPr lang="en-US" sz="2800" dirty="0"/>
              <a:t>Increased productivity</a:t>
            </a:r>
          </a:p>
          <a:p>
            <a:r>
              <a:rPr lang="en-US" sz="2800" dirty="0"/>
              <a:t>Increased quality</a:t>
            </a:r>
          </a:p>
          <a:p>
            <a:r>
              <a:rPr lang="en-US" sz="2800" dirty="0"/>
              <a:t>Improved employee engagement</a:t>
            </a:r>
          </a:p>
          <a:p>
            <a:r>
              <a:rPr lang="en-US" sz="2800" dirty="0"/>
              <a:t>Creation of better safety culture</a:t>
            </a:r>
          </a:p>
        </p:txBody>
      </p:sp>
      <p:pic>
        <p:nvPicPr>
          <p:cNvPr id="4" name="Picture 3"/>
          <p:cNvPicPr>
            <a:picLocks noChangeAspect="1"/>
          </p:cNvPicPr>
          <p:nvPr/>
        </p:nvPicPr>
        <p:blipFill>
          <a:blip r:embed="rId3"/>
          <a:stretch>
            <a:fillRect/>
          </a:stretch>
        </p:blipFill>
        <p:spPr>
          <a:xfrm>
            <a:off x="6035041" y="2603501"/>
            <a:ext cx="5455919" cy="3416300"/>
          </a:xfrm>
          <a:prstGeom prst="rect">
            <a:avLst/>
          </a:prstGeom>
        </p:spPr>
      </p:pic>
    </p:spTree>
    <p:extLst>
      <p:ext uri="{BB962C8B-B14F-4D97-AF65-F5344CB8AC3E}">
        <p14:creationId xmlns:p14="http://schemas.microsoft.com/office/powerpoint/2010/main" val="1968134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Goals of a Proactive Ergonomics Process</a:t>
            </a:r>
          </a:p>
        </p:txBody>
      </p:sp>
      <p:sp>
        <p:nvSpPr>
          <p:cNvPr id="3" name="Content Placeholder 2"/>
          <p:cNvSpPr>
            <a:spLocks noGrp="1"/>
          </p:cNvSpPr>
          <p:nvPr>
            <p:ph idx="1"/>
          </p:nvPr>
        </p:nvSpPr>
        <p:spPr>
          <a:xfrm>
            <a:off x="1154955" y="2603500"/>
            <a:ext cx="5276326" cy="3416300"/>
          </a:xfrm>
        </p:spPr>
        <p:txBody>
          <a:bodyPr>
            <a:normAutofit/>
          </a:bodyPr>
          <a:lstStyle/>
          <a:p>
            <a:r>
              <a:rPr lang="en-US" sz="2400" dirty="0"/>
              <a:t>Identification of  employees safety risks</a:t>
            </a:r>
          </a:p>
          <a:p>
            <a:r>
              <a:rPr lang="en-US" sz="2400" dirty="0"/>
              <a:t>Reduction of all the risk factors using different controls including administrative and engineering controls before any injury to the employee occurs.</a:t>
            </a:r>
          </a:p>
        </p:txBody>
      </p:sp>
      <p:pic>
        <p:nvPicPr>
          <p:cNvPr id="4" name="Picture 3"/>
          <p:cNvPicPr>
            <a:picLocks noChangeAspect="1"/>
          </p:cNvPicPr>
          <p:nvPr/>
        </p:nvPicPr>
        <p:blipFill>
          <a:blip r:embed="rId3"/>
          <a:stretch>
            <a:fillRect/>
          </a:stretch>
        </p:blipFill>
        <p:spPr>
          <a:xfrm>
            <a:off x="6431281" y="2603500"/>
            <a:ext cx="5273039" cy="3416300"/>
          </a:xfrm>
          <a:prstGeom prst="rect">
            <a:avLst/>
          </a:prstGeom>
        </p:spPr>
      </p:pic>
    </p:spTree>
    <p:extLst>
      <p:ext uri="{BB962C8B-B14F-4D97-AF65-F5344CB8AC3E}">
        <p14:creationId xmlns:p14="http://schemas.microsoft.com/office/powerpoint/2010/main" val="24672840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Steps of Ergonomics Improvement Process to Implement</a:t>
            </a:r>
          </a:p>
        </p:txBody>
      </p:sp>
      <p:sp>
        <p:nvSpPr>
          <p:cNvPr id="3" name="Content Placeholder 2"/>
          <p:cNvSpPr>
            <a:spLocks noGrp="1"/>
          </p:cNvSpPr>
          <p:nvPr>
            <p:ph idx="1"/>
          </p:nvPr>
        </p:nvSpPr>
        <p:spPr>
          <a:xfrm>
            <a:off x="1154955" y="2603500"/>
            <a:ext cx="6251685" cy="3416300"/>
          </a:xfrm>
        </p:spPr>
        <p:txBody>
          <a:bodyPr>
            <a:normAutofit/>
          </a:bodyPr>
          <a:lstStyle/>
          <a:p>
            <a:r>
              <a:rPr lang="en-US" sz="2400" dirty="0"/>
              <a:t>Step 1: Jobs for Ergonomic Analysis prioritization</a:t>
            </a:r>
          </a:p>
          <a:p>
            <a:r>
              <a:rPr lang="en-US" sz="2400" dirty="0"/>
              <a:t>Step 2: Conduction Ergonomic Analysis</a:t>
            </a:r>
          </a:p>
          <a:p>
            <a:r>
              <a:rPr lang="en-US" sz="2400" dirty="0"/>
              <a:t>Step 3: Development of a Ergonomic Opportunity List</a:t>
            </a:r>
          </a:p>
        </p:txBody>
      </p:sp>
      <p:pic>
        <p:nvPicPr>
          <p:cNvPr id="4" name="Picture 3"/>
          <p:cNvPicPr>
            <a:picLocks noChangeAspect="1"/>
          </p:cNvPicPr>
          <p:nvPr/>
        </p:nvPicPr>
        <p:blipFill>
          <a:blip r:embed="rId3"/>
          <a:stretch>
            <a:fillRect/>
          </a:stretch>
        </p:blipFill>
        <p:spPr>
          <a:xfrm>
            <a:off x="7406640" y="2603500"/>
            <a:ext cx="4221480" cy="3416300"/>
          </a:xfrm>
          <a:prstGeom prst="rect">
            <a:avLst/>
          </a:prstGeom>
        </p:spPr>
      </p:pic>
    </p:spTree>
    <p:extLst>
      <p:ext uri="{BB962C8B-B14F-4D97-AF65-F5344CB8AC3E}">
        <p14:creationId xmlns:p14="http://schemas.microsoft.com/office/powerpoint/2010/main" val="433494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Steps of Ergonomics Improvement Process to Implement </a:t>
            </a:r>
            <a:r>
              <a:rPr lang="en-US" dirty="0" err="1"/>
              <a:t>Con't</a:t>
            </a:r>
            <a:r>
              <a:rPr lang="en-US" dirty="0"/>
              <a:t> </a:t>
            </a:r>
          </a:p>
        </p:txBody>
      </p:sp>
      <p:sp>
        <p:nvSpPr>
          <p:cNvPr id="3" name="Content Placeholder 2"/>
          <p:cNvSpPr>
            <a:spLocks noGrp="1"/>
          </p:cNvSpPr>
          <p:nvPr>
            <p:ph idx="1"/>
          </p:nvPr>
        </p:nvSpPr>
        <p:spPr>
          <a:xfrm>
            <a:off x="1154955" y="2603500"/>
            <a:ext cx="6099285" cy="3416300"/>
          </a:xfrm>
        </p:spPr>
        <p:txBody>
          <a:bodyPr>
            <a:normAutofit/>
          </a:bodyPr>
          <a:lstStyle/>
          <a:p>
            <a:r>
              <a:rPr lang="en-US" sz="2400" dirty="0"/>
              <a:t>Step 4: Determining the Best Solution with Team Approach</a:t>
            </a:r>
          </a:p>
          <a:p>
            <a:r>
              <a:rPr lang="en-US" sz="2400" dirty="0"/>
              <a:t>Step 5: Obtaining the final approval and implement solution</a:t>
            </a:r>
          </a:p>
          <a:p>
            <a:r>
              <a:rPr lang="en-US" sz="2400" dirty="0"/>
              <a:t>Step 6:  Evaluating the Ergonomic Improvement for effectiveness</a:t>
            </a:r>
          </a:p>
        </p:txBody>
      </p:sp>
      <p:pic>
        <p:nvPicPr>
          <p:cNvPr id="4" name="Picture 3"/>
          <p:cNvPicPr>
            <a:picLocks noChangeAspect="1"/>
          </p:cNvPicPr>
          <p:nvPr/>
        </p:nvPicPr>
        <p:blipFill>
          <a:blip r:embed="rId3"/>
          <a:stretch>
            <a:fillRect/>
          </a:stretch>
        </p:blipFill>
        <p:spPr>
          <a:xfrm>
            <a:off x="7254240" y="2603500"/>
            <a:ext cx="4312920" cy="3416300"/>
          </a:xfrm>
          <a:prstGeom prst="rect">
            <a:avLst/>
          </a:prstGeom>
        </p:spPr>
      </p:pic>
    </p:spTree>
    <p:extLst>
      <p:ext uri="{BB962C8B-B14F-4D97-AF65-F5344CB8AC3E}">
        <p14:creationId xmlns:p14="http://schemas.microsoft.com/office/powerpoint/2010/main" val="2976722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Ergonomic Assessment </a:t>
            </a:r>
          </a:p>
        </p:txBody>
      </p:sp>
      <p:sp>
        <p:nvSpPr>
          <p:cNvPr id="3" name="Content Placeholder 2"/>
          <p:cNvSpPr>
            <a:spLocks noGrp="1"/>
          </p:cNvSpPr>
          <p:nvPr>
            <p:ph idx="1"/>
          </p:nvPr>
        </p:nvSpPr>
        <p:spPr>
          <a:xfrm>
            <a:off x="1154955" y="2603500"/>
            <a:ext cx="4681965" cy="3416300"/>
          </a:xfrm>
        </p:spPr>
        <p:txBody>
          <a:bodyPr/>
          <a:lstStyle/>
          <a:p>
            <a:r>
              <a:rPr lang="en-US" sz="3000" dirty="0"/>
              <a:t>WISHA Lifting Calculator</a:t>
            </a:r>
          </a:p>
          <a:p>
            <a:r>
              <a:rPr lang="en-US" sz="3000" dirty="0"/>
              <a:t>NIOSH Lifting Equation</a:t>
            </a:r>
          </a:p>
          <a:p>
            <a:r>
              <a:rPr lang="en-US" sz="3000" dirty="0"/>
              <a:t>Rapid Entire Body Assessment (REBA)</a:t>
            </a:r>
          </a:p>
          <a:p>
            <a:endParaRPr lang="en-US" dirty="0"/>
          </a:p>
        </p:txBody>
      </p:sp>
      <p:pic>
        <p:nvPicPr>
          <p:cNvPr id="4" name="Picture 3"/>
          <p:cNvPicPr>
            <a:picLocks noChangeAspect="1"/>
          </p:cNvPicPr>
          <p:nvPr/>
        </p:nvPicPr>
        <p:blipFill>
          <a:blip r:embed="rId3"/>
          <a:stretch>
            <a:fillRect/>
          </a:stretch>
        </p:blipFill>
        <p:spPr>
          <a:xfrm>
            <a:off x="5836920" y="2603500"/>
            <a:ext cx="5669280" cy="3416300"/>
          </a:xfrm>
          <a:prstGeom prst="rect">
            <a:avLst/>
          </a:prstGeom>
        </p:spPr>
      </p:pic>
    </p:spTree>
    <p:extLst>
      <p:ext uri="{BB962C8B-B14F-4D97-AF65-F5344CB8AC3E}">
        <p14:creationId xmlns:p14="http://schemas.microsoft.com/office/powerpoint/2010/main" val="39535625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Ergonomic Assessment </a:t>
            </a:r>
            <a:r>
              <a:rPr lang="en-US" dirty="0" err="1"/>
              <a:t>Con't</a:t>
            </a:r>
            <a:r>
              <a:rPr lang="en-US" dirty="0"/>
              <a:t> </a:t>
            </a:r>
          </a:p>
        </p:txBody>
      </p:sp>
      <p:sp>
        <p:nvSpPr>
          <p:cNvPr id="3" name="Content Placeholder 2"/>
          <p:cNvSpPr>
            <a:spLocks noGrp="1"/>
          </p:cNvSpPr>
          <p:nvPr>
            <p:ph idx="1"/>
          </p:nvPr>
        </p:nvSpPr>
        <p:spPr>
          <a:xfrm>
            <a:off x="1154955" y="2603500"/>
            <a:ext cx="5870686" cy="3416300"/>
          </a:xfrm>
        </p:spPr>
        <p:txBody>
          <a:bodyPr>
            <a:normAutofit/>
          </a:bodyPr>
          <a:lstStyle/>
          <a:p>
            <a:r>
              <a:rPr lang="en-US" sz="2400" dirty="0"/>
              <a:t>Rapid Upper Limb Assessment (RULA)</a:t>
            </a:r>
          </a:p>
          <a:p>
            <a:r>
              <a:rPr lang="en-US" sz="2400" dirty="0"/>
              <a:t>Liberty Mutual Manual Material Handling Tables (Snook Tables)</a:t>
            </a:r>
          </a:p>
          <a:p>
            <a:r>
              <a:rPr lang="en-US" sz="2400" dirty="0"/>
              <a:t>Washington State Ergonomic and MSD Risk Assessment Checklist</a:t>
            </a:r>
          </a:p>
        </p:txBody>
      </p:sp>
      <p:pic>
        <p:nvPicPr>
          <p:cNvPr id="4" name="Picture 3"/>
          <p:cNvPicPr>
            <a:picLocks noChangeAspect="1"/>
          </p:cNvPicPr>
          <p:nvPr/>
        </p:nvPicPr>
        <p:blipFill>
          <a:blip r:embed="rId3"/>
          <a:stretch>
            <a:fillRect/>
          </a:stretch>
        </p:blipFill>
        <p:spPr>
          <a:xfrm>
            <a:off x="7025641" y="2603500"/>
            <a:ext cx="4602479" cy="3416300"/>
          </a:xfrm>
          <a:prstGeom prst="rect">
            <a:avLst/>
          </a:prstGeom>
        </p:spPr>
      </p:pic>
    </p:spTree>
    <p:extLst>
      <p:ext uri="{BB962C8B-B14F-4D97-AF65-F5344CB8AC3E}">
        <p14:creationId xmlns:p14="http://schemas.microsoft.com/office/powerpoint/2010/main" val="42034311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Ergonomic Controls</a:t>
            </a:r>
          </a:p>
        </p:txBody>
      </p:sp>
      <p:sp>
        <p:nvSpPr>
          <p:cNvPr id="3" name="Content Placeholder 2"/>
          <p:cNvSpPr>
            <a:spLocks noGrp="1"/>
          </p:cNvSpPr>
          <p:nvPr>
            <p:ph idx="1"/>
          </p:nvPr>
        </p:nvSpPr>
        <p:spPr>
          <a:xfrm>
            <a:off x="1154955" y="2603500"/>
            <a:ext cx="4422885" cy="3416300"/>
          </a:xfrm>
        </p:spPr>
        <p:txBody>
          <a:bodyPr>
            <a:normAutofit/>
          </a:bodyPr>
          <a:lstStyle/>
          <a:p>
            <a:r>
              <a:rPr lang="en-US" sz="3600" b="1" dirty="0"/>
              <a:t>Engineering Controls</a:t>
            </a:r>
          </a:p>
          <a:p>
            <a:r>
              <a:rPr lang="en-US" sz="3600" b="1" dirty="0"/>
              <a:t>Administrative Controls</a:t>
            </a:r>
          </a:p>
        </p:txBody>
      </p:sp>
      <p:pic>
        <p:nvPicPr>
          <p:cNvPr id="4" name="Picture 3"/>
          <p:cNvPicPr>
            <a:picLocks noChangeAspect="1"/>
          </p:cNvPicPr>
          <p:nvPr/>
        </p:nvPicPr>
        <p:blipFill>
          <a:blip r:embed="rId3"/>
          <a:stretch>
            <a:fillRect/>
          </a:stretch>
        </p:blipFill>
        <p:spPr>
          <a:xfrm>
            <a:off x="5577840" y="2603500"/>
            <a:ext cx="5715000" cy="3416300"/>
          </a:xfrm>
          <a:prstGeom prst="rect">
            <a:avLst/>
          </a:prstGeom>
        </p:spPr>
      </p:pic>
    </p:spTree>
    <p:extLst>
      <p:ext uri="{BB962C8B-B14F-4D97-AF65-F5344CB8AC3E}">
        <p14:creationId xmlns:p14="http://schemas.microsoft.com/office/powerpoint/2010/main" val="36501345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 </a:t>
            </a:r>
          </a:p>
        </p:txBody>
      </p:sp>
      <p:sp>
        <p:nvSpPr>
          <p:cNvPr id="3" name="Content Placeholder 2"/>
          <p:cNvSpPr>
            <a:spLocks noGrp="1"/>
          </p:cNvSpPr>
          <p:nvPr>
            <p:ph idx="1"/>
          </p:nvPr>
        </p:nvSpPr>
        <p:spPr/>
        <p:txBody>
          <a:bodyPr/>
          <a:lstStyle/>
          <a:p>
            <a:r>
              <a:rPr lang="en-US" dirty="0"/>
              <a:t>Amah, E., &amp; </a:t>
            </a:r>
            <a:r>
              <a:rPr lang="en-US" dirty="0" err="1"/>
              <a:t>Ahiauzu</a:t>
            </a:r>
            <a:r>
              <a:rPr lang="en-US" dirty="0"/>
              <a:t>, A. (2013). Employee involvement and organizational effectiveness. </a:t>
            </a:r>
            <a:r>
              <a:rPr lang="en-US" i="1" dirty="0"/>
              <a:t>Journal of Management Development</a:t>
            </a:r>
            <a:r>
              <a:rPr lang="en-US" dirty="0"/>
              <a:t>, </a:t>
            </a:r>
            <a:r>
              <a:rPr lang="en-US" i="1" dirty="0"/>
              <a:t>32</a:t>
            </a:r>
            <a:r>
              <a:rPr lang="en-US" dirty="0"/>
              <a:t>(7), 661-674.</a:t>
            </a:r>
          </a:p>
          <a:p>
            <a:r>
              <a:rPr lang="en-US" dirty="0"/>
              <a:t>Van </a:t>
            </a:r>
            <a:r>
              <a:rPr lang="en-US" dirty="0" err="1"/>
              <a:t>Eerd</a:t>
            </a:r>
            <a:r>
              <a:rPr lang="en-US" dirty="0"/>
              <a:t>, D., King, T., </a:t>
            </a:r>
            <a:r>
              <a:rPr lang="en-US" dirty="0" err="1"/>
              <a:t>Keown</a:t>
            </a:r>
            <a:r>
              <a:rPr lang="en-US" dirty="0"/>
              <a:t>, K., Slack, T., Cole, D. C., Irvin, E., ... &amp; Bigelow, P. (2016). Dissemination and use of a participatory ergonomics guide for workplaces. </a:t>
            </a:r>
            <a:r>
              <a:rPr lang="en-US" i="1" dirty="0"/>
              <a:t>Ergonomics</a:t>
            </a:r>
            <a:r>
              <a:rPr lang="en-US" dirty="0"/>
              <a:t>, </a:t>
            </a:r>
            <a:r>
              <a:rPr lang="en-US" i="1" dirty="0"/>
              <a:t>59</a:t>
            </a:r>
            <a:r>
              <a:rPr lang="en-US" dirty="0"/>
              <a:t>(6), 851-858.</a:t>
            </a:r>
          </a:p>
          <a:p>
            <a:r>
              <a:rPr lang="en-US" dirty="0"/>
              <a:t>Ahmed, F. (2018). Improving workplace safety through ergonomic intervention-a case study of a readymade garment industry.</a:t>
            </a:r>
          </a:p>
          <a:p>
            <a:r>
              <a:rPr lang="en-US" dirty="0"/>
              <a:t>Workplace Ergonomics 101 | </a:t>
            </a:r>
            <a:r>
              <a:rPr lang="en-US" dirty="0" err="1"/>
              <a:t>ErgoPlus</a:t>
            </a:r>
            <a:r>
              <a:rPr lang="en-US" dirty="0"/>
              <a:t>. (</a:t>
            </a:r>
            <a:r>
              <a:rPr lang="en-US" dirty="0" err="1"/>
              <a:t>n.d.</a:t>
            </a:r>
            <a:r>
              <a:rPr lang="en-US" dirty="0"/>
              <a:t>). Retrieved from </a:t>
            </a:r>
            <a:r>
              <a:rPr lang="en-US" dirty="0">
                <a:hlinkClick r:id="rId2"/>
              </a:rPr>
              <a:t>https://ergo-plus.com/workplace-ergonomics/</a:t>
            </a:r>
            <a:r>
              <a:rPr lang="en-US" dirty="0"/>
              <a:t> </a:t>
            </a:r>
          </a:p>
          <a:p>
            <a:endParaRPr lang="en-US" dirty="0"/>
          </a:p>
        </p:txBody>
      </p:sp>
    </p:spTree>
    <p:extLst>
      <p:ext uri="{BB962C8B-B14F-4D97-AF65-F5344CB8AC3E}">
        <p14:creationId xmlns:p14="http://schemas.microsoft.com/office/powerpoint/2010/main" val="16515031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507</TotalTime>
  <Words>1247</Words>
  <Application>Microsoft Office PowerPoint</Application>
  <PresentationFormat>Widescreen</PresentationFormat>
  <Paragraphs>84</Paragraphs>
  <Slides>12</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Century Gothic</vt:lpstr>
      <vt:lpstr>Wingdings</vt:lpstr>
      <vt:lpstr>Wingdings 3</vt:lpstr>
      <vt:lpstr>Ion Boardroom</vt:lpstr>
      <vt:lpstr> Workplace Ergonomics</vt:lpstr>
      <vt:lpstr>Introduction</vt:lpstr>
      <vt:lpstr>Issues Noted Regarding the Workstation</vt:lpstr>
      <vt:lpstr>Strategies for Improving the Safety of the Employees</vt:lpstr>
      <vt:lpstr>Benefits of Ergonomics process</vt:lpstr>
      <vt:lpstr>Goals of a Proactive Ergonomics Process</vt:lpstr>
      <vt:lpstr>Steps of Ergonomics Improvement Process to Implement</vt:lpstr>
      <vt:lpstr>Steps of Ergonomics Improvement Process to Implement Con't </vt:lpstr>
      <vt:lpstr>Ergonomic Assessment </vt:lpstr>
      <vt:lpstr>Ergonomic Assessment Con't </vt:lpstr>
      <vt:lpstr>Ergonomic Controls</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Workstation, desk, chair and computer Workplace Ergonomics</dc:title>
  <dc:creator>DUNSON</dc:creator>
  <cp:lastModifiedBy>jacqueline dunson</cp:lastModifiedBy>
  <cp:revision>24</cp:revision>
  <dcterms:created xsi:type="dcterms:W3CDTF">2019-01-28T08:55:14Z</dcterms:created>
  <dcterms:modified xsi:type="dcterms:W3CDTF">2019-02-03T14:59:35Z</dcterms:modified>
</cp:coreProperties>
</file>